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Amatic SC"/>
      <p:regular r:id="rId43"/>
      <p:bold r:id="rId44"/>
    </p:embeddedFont>
    <p:embeddedFont>
      <p:font typeface="Inconsolata"/>
      <p:regular r:id="rId45"/>
      <p:bold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38EA0C-6370-40B5-949E-253C2A861D02}">
  <a:tblStyle styleId="{C238EA0C-6370-40B5-949E-253C2A861D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Inconsolata-bold.fntdata"/><Relationship Id="rId45" Type="http://schemas.openxmlformats.org/officeDocument/2006/relationships/font" Target="fonts/Inconsolat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5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0c08e3730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0c08e3730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0c08e373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0c08e373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0c08e373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0c08e373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shutterstock_91508951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0c08e373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0c08e373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0c08e373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0c08e373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0c08e373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0c08e373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add6a090d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add6a090d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0c08e373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0c08e373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add6a090d_0_4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add6a090d_0_4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0c08e3730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0c08e373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add6a0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add6a0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shutterstock_1138650011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0c08e3730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0c08e3730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0c08e3730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0c08e3730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shutterstock_91508951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0c08e3730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0c08e3730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shutterstock_1207258801.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0c08e373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0c08e373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0c08e373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0c08e373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73e50ee74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73e50ee7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add6a090d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add6a090d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0c08e373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0c08e373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0c08e373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0c08e373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0c08e373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0c08e373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0c08e3730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0c08e373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0c08e373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0c08e373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0c08e373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0c08e373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5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69.png"/><Relationship Id="rId7" Type="http://schemas.openxmlformats.org/officeDocument/2006/relationships/image" Target="../media/image72.png"/><Relationship Id="rId8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5" Type="http://schemas.openxmlformats.org/officeDocument/2006/relationships/image" Target="../media/image89.png"/><Relationship Id="rId6" Type="http://schemas.openxmlformats.org/officeDocument/2006/relationships/image" Target="../media/image86.png"/><Relationship Id="rId7" Type="http://schemas.openxmlformats.org/officeDocument/2006/relationships/image" Target="../media/image91.png"/><Relationship Id="rId8" Type="http://schemas.openxmlformats.org/officeDocument/2006/relationships/image" Target="../media/image9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Relationship Id="rId5" Type="http://schemas.openxmlformats.org/officeDocument/2006/relationships/image" Target="../media/image94.png"/><Relationship Id="rId6" Type="http://schemas.openxmlformats.org/officeDocument/2006/relationships/image" Target="../media/image92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0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7.png"/><Relationship Id="rId4" Type="http://schemas.openxmlformats.org/officeDocument/2006/relationships/image" Target="../media/image10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ebpack.js.org/" TargetMode="External"/><Relationship Id="rId4" Type="http://schemas.openxmlformats.org/officeDocument/2006/relationships/image" Target="../media/image1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7.png"/><Relationship Id="rId4" Type="http://schemas.openxmlformats.org/officeDocument/2006/relationships/image" Target="../media/image1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ebpack.js.org/loaders/babel-loader/#root" TargetMode="External"/><Relationship Id="rId4" Type="http://schemas.openxmlformats.org/officeDocument/2006/relationships/image" Target="../media/image1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19.1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5668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React, </a:t>
            </a:r>
            <a:br>
              <a:rPr lang="en"/>
            </a:br>
            <a:r>
              <a:rPr lang="en"/>
              <a:t>Components, and JSX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/>
        </p:nvSpPr>
        <p:spPr>
          <a:xfrm>
            <a:off x="1787475" y="1689325"/>
            <a:ext cx="1910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Data-Driven Events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#1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JavaScript is FAST,</a:t>
            </a:r>
            <a:r>
              <a:rPr lang="en"/>
              <a:t> but whenever we update the DOM, the browser needs to recalculate the CSS, update the layout, and repaint the web page. This can be a slow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6" name="Google Shape;1136;p65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{C238EA0C-6370-40B5-949E-253C2A861D02}</a:tableStyleId>
              </a:tblPr>
              <a:tblGrid>
                <a:gridCol w="1761300"/>
                <a:gridCol w="459225"/>
                <a:gridCol w="30633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137" name="Google Shape;1137;p65"/>
          <p:cNvSpPr txBox="1"/>
          <p:nvPr/>
        </p:nvSpPr>
        <p:spPr>
          <a:xfrm>
            <a:off x="5980500" y="16893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6"/>
          <p:cNvSpPr txBox="1"/>
          <p:nvPr/>
        </p:nvSpPr>
        <p:spPr>
          <a:xfrm>
            <a:off x="1787475" y="1689325"/>
            <a:ext cx="1886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Data-Driven Events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#2 React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6"/>
          <p:cNvSpPr txBox="1"/>
          <p:nvPr>
            <p:ph idx="1" type="subTitle"/>
          </p:nvPr>
        </p:nvSpPr>
        <p:spPr>
          <a:xfrm>
            <a:off x="0" y="675975"/>
            <a:ext cx="8798100" cy="64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React’s Virtual DOM serves as an intermediary and avoids unnecessary trips to the 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47" name="Google Shape;1147;p66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{C238EA0C-6370-40B5-949E-253C2A861D02}</a:tableStyleId>
              </a:tblPr>
              <a:tblGrid>
                <a:gridCol w="1761300"/>
                <a:gridCol w="459225"/>
                <a:gridCol w="835475"/>
                <a:gridCol w="1303425"/>
                <a:gridCol w="9244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1148" name="Google Shape;1148;p66"/>
          <p:cNvSpPr txBox="1"/>
          <p:nvPr/>
        </p:nvSpPr>
        <p:spPr>
          <a:xfrm>
            <a:off x="5980500" y="16893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9" name="Google Shape;1149;p66"/>
          <p:cNvCxnSpPr/>
          <p:nvPr/>
        </p:nvCxnSpPr>
        <p:spPr>
          <a:xfrm>
            <a:off x="4796525" y="3428875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66"/>
          <p:cNvCxnSpPr/>
          <p:nvPr/>
        </p:nvCxnSpPr>
        <p:spPr>
          <a:xfrm rot="2339415">
            <a:off x="2855871" y="2871294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66"/>
          <p:cNvCxnSpPr/>
          <p:nvPr/>
        </p:nvCxnSpPr>
        <p:spPr>
          <a:xfrm rot="8460585">
            <a:off x="2855871" y="3968119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66"/>
          <p:cNvCxnSpPr/>
          <p:nvPr/>
        </p:nvCxnSpPr>
        <p:spPr>
          <a:xfrm rot="9479738">
            <a:off x="2984326" y="36276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66"/>
          <p:cNvCxnSpPr/>
          <p:nvPr/>
        </p:nvCxnSpPr>
        <p:spPr>
          <a:xfrm rot="-9479738">
            <a:off x="2984326" y="32301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66"/>
          <p:cNvCxnSpPr/>
          <p:nvPr/>
        </p:nvCxnSpPr>
        <p:spPr>
          <a:xfrm>
            <a:off x="3039850" y="3410550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66"/>
          <p:cNvSpPr txBox="1"/>
          <p:nvPr/>
        </p:nvSpPr>
        <p:spPr>
          <a:xfrm>
            <a:off x="3537325" y="2459800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Virtual 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  <p:sp>
        <p:nvSpPr>
          <p:cNvPr id="1162" name="Google Shape;116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3" name="Google Shape;116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7"/>
          <p:cNvSpPr txBox="1"/>
          <p:nvPr/>
        </p:nvSpPr>
        <p:spPr>
          <a:xfrm>
            <a:off x="2503775" y="746450"/>
            <a:ext cx="30363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i="1"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cxnSp>
        <p:nvCxnSpPr>
          <p:cNvPr id="1165" name="Google Shape;1165;p67"/>
          <p:cNvCxnSpPr/>
          <p:nvPr/>
        </p:nvCxnSpPr>
        <p:spPr>
          <a:xfrm>
            <a:off x="274375" y="640080"/>
            <a:ext cx="46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-2050" y="689150"/>
            <a:ext cx="3403500" cy="147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Virtual DOM is a JavaScript object that models the real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4" name="Google Shape;117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8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8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p68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68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68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82" name="Google Shape;1182;p68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68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8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5" name="Google Shape;1185;p68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68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7" name="Google Shape;1187;p68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68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68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68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3" name="Google Shape;1193;p68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94" name="Google Shape;1194;p68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68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8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68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8" name="Google Shape;1198;p68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68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0" name="Google Shape;1200;p68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68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8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4" name="Google Shape;1204;p68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05" name="Google Shape;1205;p68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68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8" name="Google Shape;1208;p68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68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0" name="Google Shape;1210;p68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1" name="Google Shape;1211;p68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8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68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4" name="Google Shape;1214;p68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5" name="Google Shape;1215;p68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6" name="Google Shape;1216;p68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68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23" name="Google Shape;1223;p69"/>
          <p:cNvSpPr txBox="1"/>
          <p:nvPr>
            <p:ph idx="1" type="subTitle"/>
          </p:nvPr>
        </p:nvSpPr>
        <p:spPr>
          <a:xfrm>
            <a:off x="0" y="675975"/>
            <a:ext cx="3733200" cy="186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some part of the application’s state changes, the Virtual DOM receives the UI updates first. </a:t>
            </a:r>
            <a:endParaRPr/>
          </a:p>
        </p:txBody>
      </p:sp>
      <p:sp>
        <p:nvSpPr>
          <p:cNvPr id="1224" name="Google Shape;122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5" name="Google Shape;122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9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9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69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69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p69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9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9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3" name="Google Shape;1233;p69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34" name="Google Shape;1234;p69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69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9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7" name="Google Shape;1237;p69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8" name="Google Shape;1238;p69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9" name="Google Shape;1239;p69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69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1" name="Google Shape;1241;p69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69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69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5" name="Google Shape;1245;p69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46" name="Google Shape;1246;p69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7" name="Google Shape;1247;p69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8" name="Google Shape;1248;p69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69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69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69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2" name="Google Shape;1252;p69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69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9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9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6" name="Google Shape;1256;p69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57" name="Google Shape;1257;p69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8" name="Google Shape;1258;p69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9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0" name="Google Shape;1260;p69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1" name="Google Shape;1261;p69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2" name="Google Shape;1262;p69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69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9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69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6" name="Google Shape;1266;p69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7" name="Google Shape;1267;p69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8" name="Google Shape;1268;p69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69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9"/>
          <p:cNvSpPr/>
          <p:nvPr/>
        </p:nvSpPr>
        <p:spPr>
          <a:xfrm>
            <a:off x="2931350" y="3989988"/>
            <a:ext cx="1284600" cy="2568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76" name="Google Shape;1276;p70"/>
          <p:cNvSpPr txBox="1"/>
          <p:nvPr>
            <p:ph idx="1" type="subTitle"/>
          </p:nvPr>
        </p:nvSpPr>
        <p:spPr>
          <a:xfrm>
            <a:off x="0" y="675975"/>
            <a:ext cx="3858000" cy="1297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Virtual DOM is compared to the real DOM.</a:t>
            </a:r>
            <a:endParaRPr/>
          </a:p>
        </p:txBody>
      </p:sp>
      <p:sp>
        <p:nvSpPr>
          <p:cNvPr id="1277" name="Google Shape;127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8" name="Google Shape;127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0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70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70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2" name="Google Shape;1282;p70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70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0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0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6" name="Google Shape;1286;p70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87" name="Google Shape;1287;p70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70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0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0" name="Google Shape;1290;p70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70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70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70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70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5" name="Google Shape;1295;p70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0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8" name="Google Shape;1298;p70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99" name="Google Shape;1299;p70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0" name="Google Shape;1300;p70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1" name="Google Shape;1301;p70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2" name="Google Shape;1302;p70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3" name="Google Shape;1303;p70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4" name="Google Shape;1304;p70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5" name="Google Shape;1305;p70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70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0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0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0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10" name="Google Shape;1310;p70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1" name="Google Shape;1311;p70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70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3" name="Google Shape;1313;p70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70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5" name="Google Shape;1315;p70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6" name="Google Shape;1316;p70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70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8" name="Google Shape;1318;p70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70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0" name="Google Shape;1320;p70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70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2" name="Google Shape;1322;p70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0"/>
          <p:cNvSpPr/>
          <p:nvPr/>
        </p:nvSpPr>
        <p:spPr>
          <a:xfrm>
            <a:off x="3105175" y="2115438"/>
            <a:ext cx="1110781" cy="1957421"/>
          </a:xfrm>
          <a:custGeom>
            <a:rect b="b" l="l" r="r" t="t"/>
            <a:pathLst>
              <a:path extrusionOk="0" h="78984" w="54779">
                <a:moveTo>
                  <a:pt x="54779" y="0"/>
                </a:moveTo>
                <a:cubicBezTo>
                  <a:pt x="45649" y="4990"/>
                  <a:pt x="0" y="16773"/>
                  <a:pt x="0" y="29937"/>
                </a:cubicBezTo>
                <a:cubicBezTo>
                  <a:pt x="0" y="43101"/>
                  <a:pt x="45649" y="70810"/>
                  <a:pt x="54779" y="78984"/>
                </a:cubicBezTo>
              </a:path>
            </a:pathLst>
          </a:custGeom>
          <a:noFill/>
          <a:ln cap="flat" cmpd="sng" w="9525">
            <a:solidFill>
              <a:srgbClr val="365C8B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329" name="Google Shape;1329;p71"/>
          <p:cNvSpPr txBox="1"/>
          <p:nvPr>
            <p:ph idx="1" type="subTitle"/>
          </p:nvPr>
        </p:nvSpPr>
        <p:spPr>
          <a:xfrm>
            <a:off x="0" y="675975"/>
            <a:ext cx="3663900" cy="193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then aims to update with the smallest number of changes.</a:t>
            </a:r>
            <a:endParaRPr/>
          </a:p>
        </p:txBody>
      </p:sp>
      <p:sp>
        <p:nvSpPr>
          <p:cNvPr id="1330" name="Google Shape;133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1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1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71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5" name="Google Shape;1335;p71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6" name="Google Shape;1336;p71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71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1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9" name="Google Shape;1339;p71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40" name="Google Shape;1340;p71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71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71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3" name="Google Shape;1343;p71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1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5" name="Google Shape;1345;p71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1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7" name="Google Shape;1347;p71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1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71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1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1" name="Google Shape;1351;p71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52" name="Google Shape;1352;p71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3" name="Google Shape;1353;p71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4" name="Google Shape;1354;p71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71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6" name="Google Shape;1356;p71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7" name="Google Shape;1357;p71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8" name="Google Shape;1358;p71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9" name="Google Shape;1359;p71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2" name="Google Shape;1362;p71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63" name="Google Shape;1363;p71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71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1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6" name="Google Shape;1366;p71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71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71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71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1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2" name="Google Shape;1372;p71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3" name="Google Shape;1373;p71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4" name="Google Shape;1374;p71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5" name="Google Shape;1375;p71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376" name="Google Shape;13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13" y="1286125"/>
            <a:ext cx="1820175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</a:t>
            </a:r>
            <a:r>
              <a:rPr lang="en"/>
              <a:t>Pros and Cons</a:t>
            </a:r>
            <a:endParaRPr/>
          </a:p>
        </p:txBody>
      </p:sp>
      <p:sp>
        <p:nvSpPr>
          <p:cNvPr id="1382" name="Google Shape;138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3" name="Google Shape;138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72"/>
          <p:cNvSpPr txBox="1"/>
          <p:nvPr/>
        </p:nvSpPr>
        <p:spPr>
          <a:xfrm>
            <a:off x="0" y="1268100"/>
            <a:ext cx="4837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Reusable components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UI updates in response to state change, reducing DOM manipulation code needed.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build applications on web, server, and native applications.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Easier to learn and more popular than other front-end JavaScript libraries and frameworks.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72"/>
          <p:cNvSpPr/>
          <p:nvPr/>
        </p:nvSpPr>
        <p:spPr>
          <a:xfrm>
            <a:off x="5000125" y="835275"/>
            <a:ext cx="3869400" cy="388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125" y="802001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63000"/>
              </a:srgbClr>
            </a:outerShdw>
          </a:effectLst>
        </p:spPr>
      </p:pic>
      <p:sp>
        <p:nvSpPr>
          <p:cNvPr id="1387" name="Google Shape;1387;p72"/>
          <p:cNvSpPr txBox="1"/>
          <p:nvPr/>
        </p:nvSpPr>
        <p:spPr>
          <a:xfrm>
            <a:off x="5319475" y="1268025"/>
            <a:ext cx="3364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React is a view library concerned with rendering user interfaces. You have to pull in other libraries to accomplish things like HTTP requests.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require more configuration than other libraries.</a:t>
            </a:r>
            <a:endParaRPr sz="1200"/>
          </a:p>
        </p:txBody>
      </p:sp>
      <p:sp>
        <p:nvSpPr>
          <p:cNvPr id="1388" name="Google Shape;1388;p72"/>
          <p:cNvSpPr/>
          <p:nvPr/>
        </p:nvSpPr>
        <p:spPr>
          <a:xfrm>
            <a:off x="474800" y="216712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89" name="Google Shape;1389;p72"/>
          <p:cNvSpPr/>
          <p:nvPr/>
        </p:nvSpPr>
        <p:spPr>
          <a:xfrm>
            <a:off x="474800" y="2560320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sp>
        <p:nvSpPr>
          <p:cNvPr id="1390" name="Google Shape;1390;p72"/>
          <p:cNvSpPr/>
          <p:nvPr/>
        </p:nvSpPr>
        <p:spPr>
          <a:xfrm>
            <a:off x="474800" y="318211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3</a:t>
            </a:r>
            <a:endParaRPr b="1" sz="900"/>
          </a:p>
        </p:txBody>
      </p:sp>
      <p:sp>
        <p:nvSpPr>
          <p:cNvPr id="1391" name="Google Shape;1391;p72"/>
          <p:cNvSpPr/>
          <p:nvPr/>
        </p:nvSpPr>
        <p:spPr>
          <a:xfrm>
            <a:off x="474800" y="382219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4</a:t>
            </a:r>
            <a:endParaRPr b="1" sz="900"/>
          </a:p>
        </p:txBody>
      </p:sp>
      <p:sp>
        <p:nvSpPr>
          <p:cNvPr id="1392" name="Google Shape;1392;p72"/>
          <p:cNvSpPr/>
          <p:nvPr/>
        </p:nvSpPr>
        <p:spPr>
          <a:xfrm>
            <a:off x="6064575" y="1962705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93" name="Google Shape;1393;p72"/>
          <p:cNvSpPr/>
          <p:nvPr/>
        </p:nvSpPr>
        <p:spPr>
          <a:xfrm>
            <a:off x="6064575" y="3209544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pic>
        <p:nvPicPr>
          <p:cNvPr id="1394" name="Google Shape;13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00" y="603699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React Is Magical!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1" name="Google Shape;14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2" name="Google Shape;1402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React-icon.svg" id="1403" name="Google Shape;140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75" y="3513925"/>
            <a:ext cx="2199501" cy="1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Tools: webpack</a:t>
            </a:r>
            <a:endParaRPr/>
          </a:p>
        </p:txBody>
      </p:sp>
      <p:sp>
        <p:nvSpPr>
          <p:cNvPr id="1409" name="Google Shape;140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0" name="Google Shape;1410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4"/>
          <p:cNvSpPr txBox="1"/>
          <p:nvPr>
            <p:ph type="title"/>
          </p:nvPr>
        </p:nvSpPr>
        <p:spPr>
          <a:xfrm>
            <a:off x="1790025" y="1317075"/>
            <a:ext cx="65241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Webpack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modularize front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end code the same way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do in Node with CommonJS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modules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(require, module.exports).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ebpack also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 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apply various transformations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 your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assets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via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plugins.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2" name="Google Shape;14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8930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7"/>
          <p:cNvSpPr/>
          <p:nvPr/>
        </p:nvSpPr>
        <p:spPr>
          <a:xfrm>
            <a:off x="-12300" y="-4775"/>
            <a:ext cx="5087700" cy="5143500"/>
          </a:xfrm>
          <a:prstGeom prst="rect">
            <a:avLst/>
          </a:prstGeom>
          <a:solidFill>
            <a:srgbClr val="EEFF4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7"/>
          <p:cNvSpPr txBox="1"/>
          <p:nvPr/>
        </p:nvSpPr>
        <p:spPr>
          <a:xfrm>
            <a:off x="132950" y="2877025"/>
            <a:ext cx="51477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React is one of the most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powerful, in-demand front-end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JavaScript libraries available today.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54" name="Google Shape;10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24" y="652376"/>
            <a:ext cx="3146451" cy="2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Is a JavaScript Compiler</a:t>
            </a:r>
            <a:endParaRPr/>
          </a:p>
        </p:txBody>
      </p:sp>
      <p:sp>
        <p:nvSpPr>
          <p:cNvPr id="1418" name="Google Shape;141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9" name="Google Shape;1419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5"/>
          <p:cNvSpPr txBox="1"/>
          <p:nvPr>
            <p:ph type="title"/>
          </p:nvPr>
        </p:nvSpPr>
        <p:spPr>
          <a:xfrm>
            <a:off x="1790025" y="1926675"/>
            <a:ext cx="68178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Babel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lets you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trans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pile next-generation JavaScript (ES6, ES7, ES8) into ES5 JavaScript that most browsers understand.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1" name="Google Shape;14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15026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8" name="Google Shape;142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 txBox="1"/>
          <p:nvPr/>
        </p:nvSpPr>
        <p:spPr>
          <a:xfrm>
            <a:off x="475825" y="791775"/>
            <a:ext cx="52002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Can’t I just use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of this?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6" name="Google Shape;143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/>
        </p:nvSpPr>
        <p:spPr>
          <a:xfrm>
            <a:off x="1903300" y="3001000"/>
            <a:ext cx="78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could, but it’d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slow.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443" name="Google Shape;1443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Installation + Documentation Research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out via Slack</a:t>
            </a:r>
            <a:endParaRPr b="1" sz="1800"/>
          </a:p>
        </p:txBody>
      </p:sp>
      <p:sp>
        <p:nvSpPr>
          <p:cNvPr id="1444" name="Google Shape;144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1" name="Google Shape;145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8"/>
          <p:cNvSpPr txBox="1"/>
          <p:nvPr/>
        </p:nvSpPr>
        <p:spPr>
          <a:xfrm>
            <a:off x="2954425" y="1621475"/>
            <a:ext cx="53499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Just about every popular UI library that came after React borrows from it.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Libraries are like fads that come and go, but the ideas introduced by React appear to be here to stay.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2" y="1621475"/>
            <a:ext cx="2688056" cy="19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is:</a:t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9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 open-source JavaScript library developed by Facebook for developing UIs.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Developed to build large apps with rapidly changing data.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omponent-based: UI elements are broken into self-contained components.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5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903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Facebook's UI Complexities</a:t>
            </a:r>
            <a:endParaRPr/>
          </a:p>
        </p:txBody>
      </p:sp>
      <p:sp>
        <p:nvSpPr>
          <p:cNvPr id="1085" name="Google Shape;1085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buzzes with interactive options, live-updating data, and tightly interacting elements. This poses a challenge to simple DOM. </a:t>
            </a:r>
            <a:endParaRPr/>
          </a:p>
        </p:txBody>
      </p:sp>
      <p:sp>
        <p:nvSpPr>
          <p:cNvPr id="1086" name="Google Shape;108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25" y="1479800"/>
            <a:ext cx="4890450" cy="30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Components</a:t>
            </a:r>
            <a:endParaRPr/>
          </a:p>
        </p:txBody>
      </p:sp>
      <p:sp>
        <p:nvSpPr>
          <p:cNvPr id="1094" name="Google Shape;1094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React, UI elements are broken down into reusable components.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sub-component behaves in a way that it is fully contained.</a:t>
            </a:r>
            <a:endParaRPr/>
          </a:p>
        </p:txBody>
      </p:sp>
      <p:sp>
        <p:nvSpPr>
          <p:cNvPr id="1095" name="Google Shape;109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63" y="1412700"/>
            <a:ext cx="5314326" cy="3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Components</a:t>
            </a:r>
            <a:endParaRPr/>
          </a:p>
        </p:txBody>
      </p:sp>
      <p:sp>
        <p:nvSpPr>
          <p:cNvPr id="1103" name="Google Shape;1103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separate UI elements into components?</a:t>
            </a:r>
            <a:endParaRPr/>
          </a:p>
        </p:txBody>
      </p:sp>
      <p:sp>
        <p:nvSpPr>
          <p:cNvPr id="1104" name="Google Shape;110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</a:t>
            </a:r>
            <a:r>
              <a:rPr lang="en" sz="1800"/>
              <a:t>ogically decompose a UI into unique parts</a:t>
            </a:r>
            <a:endParaRPr sz="1800"/>
          </a:p>
        </p:txBody>
      </p:sp>
      <p:sp>
        <p:nvSpPr>
          <p:cNvPr id="1107" name="Google Shape;1107;p6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asily reuse these parts without re-coding</a:t>
            </a:r>
            <a:endParaRPr sz="1800"/>
          </a:p>
        </p:txBody>
      </p:sp>
      <p:sp>
        <p:nvSpPr>
          <p:cNvPr id="1108" name="Google Shape;1108;p6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asier to test</a:t>
            </a:r>
            <a:endParaRPr sz="1800"/>
          </a:p>
        </p:txBody>
      </p:sp>
      <p:sp>
        <p:nvSpPr>
          <p:cNvPr id="1109" name="Google Shape;1109;p6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Helps you</a:t>
            </a:r>
            <a:r>
              <a:rPr lang="en" sz="1800"/>
              <a:t> find bugs and saves time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Data-Shifting Applications</a:t>
            </a:r>
            <a:endParaRPr/>
          </a:p>
        </p:txBody>
      </p:sp>
      <p:sp>
        <p:nvSpPr>
          <p:cNvPr id="1115" name="Google Shape;1115;p6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jQuery?</a:t>
            </a:r>
            <a:endParaRPr/>
          </a:p>
        </p:txBody>
      </p:sp>
      <p:sp>
        <p:nvSpPr>
          <p:cNvPr id="1123" name="Google Shape;112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4"/>
          <p:cNvSpPr txBox="1"/>
          <p:nvPr>
            <p:ph idx="1" type="subTitle"/>
          </p:nvPr>
        </p:nvSpPr>
        <p:spPr>
          <a:xfrm>
            <a:off x="0" y="675975"/>
            <a:ext cx="4903500" cy="389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jQuery, the application’s state and </a:t>
            </a:r>
            <a:br>
              <a:rPr lang="en"/>
            </a:br>
            <a:r>
              <a:rPr lang="en"/>
              <a:t>UI are updated independently of each other.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whenever the application’s state changes, the DOM updates to reflect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the UI is a pure function of the application’s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75" y="792575"/>
            <a:ext cx="3935700" cy="366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